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2"/>
  </p:notesMasterIdLst>
  <p:handoutMasterIdLst>
    <p:handoutMasterId r:id="rId23"/>
  </p:handoutMasterIdLst>
  <p:sldIdLst>
    <p:sldId id="347" r:id="rId2"/>
    <p:sldId id="366" r:id="rId3"/>
    <p:sldId id="367" r:id="rId4"/>
    <p:sldId id="368" r:id="rId5"/>
    <p:sldId id="369" r:id="rId6"/>
    <p:sldId id="370" r:id="rId7"/>
    <p:sldId id="371" r:id="rId8"/>
    <p:sldId id="372" r:id="rId9"/>
    <p:sldId id="373" r:id="rId10"/>
    <p:sldId id="374" r:id="rId11"/>
    <p:sldId id="375" r:id="rId12"/>
    <p:sldId id="376" r:id="rId13"/>
    <p:sldId id="377" r:id="rId14"/>
    <p:sldId id="378" r:id="rId15"/>
    <p:sldId id="379" r:id="rId16"/>
    <p:sldId id="380" r:id="rId17"/>
    <p:sldId id="381" r:id="rId18"/>
    <p:sldId id="382" r:id="rId19"/>
    <p:sldId id="383" r:id="rId20"/>
    <p:sldId id="384"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12" autoAdjust="0"/>
    <p:restoredTop sz="86400" autoAdjust="0"/>
  </p:normalViewPr>
  <p:slideViewPr>
    <p:cSldViewPr>
      <p:cViewPr varScale="1">
        <p:scale>
          <a:sx n="62" d="100"/>
          <a:sy n="62" d="100"/>
        </p:scale>
        <p:origin x="1248"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11/14/2018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19</a:t>
            </a:fld>
            <a:endParaRPr lang="en-US" altLang="en-US" dirty="0"/>
          </a:p>
        </p:txBody>
      </p:sp>
    </p:spTree>
    <p:extLst>
      <p:ext uri="{BB962C8B-B14F-4D97-AF65-F5344CB8AC3E}">
        <p14:creationId xmlns:p14="http://schemas.microsoft.com/office/powerpoint/2010/main" val="1846996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Efficacy of </a:t>
            </a:r>
            <a:r>
              <a:rPr lang="en-US" altLang="en-US" dirty="0" err="1" smtClean="0">
                <a:ea typeface="ＭＳ Ｐゴシック" panose="020B0600070205080204" pitchFamily="34" charset="-128"/>
              </a:rPr>
              <a:t>Schoolwide</a:t>
            </a:r>
            <a:r>
              <a:rPr lang="en-US" altLang="en-US" dirty="0" smtClean="0">
                <a:ea typeface="ＭＳ Ｐゴシック" panose="020B0600070205080204" pitchFamily="34" charset="-128"/>
              </a:rPr>
              <a:t> Programs to Promote Social Character Development and Reduce Problem Behavior in Elementary School Children</a:t>
            </a:r>
          </a:p>
          <a:p>
            <a:r>
              <a:rPr lang="en-US" altLang="en-US" dirty="0" smtClean="0">
                <a:ea typeface="ＭＳ Ｐゴシック" panose="020B0600070205080204" pitchFamily="34" charset="-128"/>
              </a:rPr>
              <a:t>October 2010 Report from the Social and Character Development Research Program</a:t>
            </a:r>
          </a:p>
          <a:p>
            <a:r>
              <a:rPr lang="en-US" altLang="en-US" dirty="0" smtClean="0">
                <a:ea typeface="ＭＳ Ｐゴシック" panose="020B0600070205080204" pitchFamily="34" charset="-128"/>
              </a:rPr>
              <a:t>U.S. Department of Education</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3216190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846996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1846996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846996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15</a:t>
            </a:fld>
            <a:endParaRPr lang="en-US" altLang="en-US" dirty="0"/>
          </a:p>
        </p:txBody>
      </p:sp>
    </p:spTree>
    <p:extLst>
      <p:ext uri="{BB962C8B-B14F-4D97-AF65-F5344CB8AC3E}">
        <p14:creationId xmlns:p14="http://schemas.microsoft.com/office/powerpoint/2010/main" val="1846996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16</a:t>
            </a:fld>
            <a:endParaRPr lang="en-US" altLang="en-US" dirty="0"/>
          </a:p>
        </p:txBody>
      </p:sp>
    </p:spTree>
    <p:extLst>
      <p:ext uri="{BB962C8B-B14F-4D97-AF65-F5344CB8AC3E}">
        <p14:creationId xmlns:p14="http://schemas.microsoft.com/office/powerpoint/2010/main" val="1846996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17</a:t>
            </a:fld>
            <a:endParaRPr lang="en-US" altLang="en-US" dirty="0"/>
          </a:p>
        </p:txBody>
      </p:sp>
    </p:spTree>
    <p:extLst>
      <p:ext uri="{BB962C8B-B14F-4D97-AF65-F5344CB8AC3E}">
        <p14:creationId xmlns:p14="http://schemas.microsoft.com/office/powerpoint/2010/main" val="1846996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18</a:t>
            </a:fld>
            <a:endParaRPr lang="en-US" altLang="en-US" dirty="0"/>
          </a:p>
        </p:txBody>
      </p:sp>
    </p:spTree>
    <p:extLst>
      <p:ext uri="{BB962C8B-B14F-4D97-AF65-F5344CB8AC3E}">
        <p14:creationId xmlns:p14="http://schemas.microsoft.com/office/powerpoint/2010/main" val="1846996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381000" y="2971800"/>
            <a:ext cx="5791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able Placeholder 7"/>
          <p:cNvSpPr>
            <a:spLocks noGrp="1"/>
          </p:cNvSpPr>
          <p:nvPr>
            <p:ph type="tbl" sz="quarter" idx="15"/>
          </p:nvPr>
        </p:nvSpPr>
        <p:spPr>
          <a:xfrm>
            <a:off x="6400800" y="2362200"/>
            <a:ext cx="1524000" cy="1905000"/>
          </a:xfrm>
        </p:spPr>
        <p:txBody>
          <a:bodyPr/>
          <a:lstStyle/>
          <a:p>
            <a:endParaRPr lang="en-US"/>
          </a:p>
        </p:txBody>
      </p:sp>
      <p:sp>
        <p:nvSpPr>
          <p:cNvPr id="13" name="Table Placeholder 12"/>
          <p:cNvSpPr>
            <a:spLocks noGrp="1"/>
          </p:cNvSpPr>
          <p:nvPr>
            <p:ph type="tbl" sz="quarter" idx="16"/>
          </p:nvPr>
        </p:nvSpPr>
        <p:spPr>
          <a:xfrm>
            <a:off x="5562600" y="2438400"/>
            <a:ext cx="1143000" cy="2133600"/>
          </a:xfrm>
        </p:spPr>
        <p:txBody>
          <a:bodyPr/>
          <a:lstStyle/>
          <a:p>
            <a:endParaRPr lang="en-US"/>
          </a:p>
        </p:txBody>
      </p:sp>
      <p:sp>
        <p:nvSpPr>
          <p:cNvPr id="9" name="Picture Placeholder 8"/>
          <p:cNvSpPr>
            <a:spLocks noGrp="1"/>
          </p:cNvSpPr>
          <p:nvPr>
            <p:ph type="pic" sz="quarter" idx="17"/>
          </p:nvPr>
        </p:nvSpPr>
        <p:spPr>
          <a:xfrm>
            <a:off x="4953000" y="2590800"/>
            <a:ext cx="1066800" cy="1981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8.2</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8</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Fisher versus Bonferroni</a:t>
            </a:r>
          </a:p>
        </p:txBody>
      </p:sp>
      <p:pic>
        <p:nvPicPr>
          <p:cNvPr id="7" name="Picture 2" descr="A command line and two tables. The command line reads:&#10;Prompt, pairwise dot t dot test (FourExams dollar Grade, FourExams dollar Student, p dot a d j equals open quotes none close quotes).&#10;The data presented in the table is as follows:&#10;Row 1, Brenda. Brenda, Adam 0.05357; Brenda, Brenda blank; Brenda, Cathy blank; Brenda, Dave blank.&#10;Row 2, Cathy. Cathy, Adam 0.60812; Cathy, Brenda 0.13699; Cathy, Cathy blank; Cathy, Dave blank.&#10;Row 3, Dave. Dave, Adam, 0.31148; Dave, Brenda 0.31148; Dave, Cathy 0.60812; Dave, Dave blank.&#10;Row 4, Emily. Emily, Adam, 0.00229; Emily, Brenda 3.8 e negative 0 5; Emily, Cathy 0.00079; Emily, Dave 0.0028."/>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567171" y="1524000"/>
            <a:ext cx="8009659" cy="1939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descr="A set of command lines and two tables. The command line reads,&#10;Prompt, pairwise dot t dot test (FourExams dollar sign Grade, FourExams dollar sign Student, p dot a d j equals open quotes bonferroni close quotes) &#10;The data presented in the table is as follows:&#10;Row 1, Brenda. Brenda, Adam 0.53567; Brenda, Brenda blank; Brenda, Cathy blank; Brenda, Dave blank.&#10;Row 2, Cathy. Cathy, Adam 1.00000; Cathy, Brenda 1.00000; Cathy, Cathy blank; Cathy, Dave blank.&#10;Row 3, Dave. Dave, Adam, 1.00000; Dave, Brenda 1.00000; Dave, Cathy 1.00000; Dave, Dave, blank.&#10;Row 4, Emily. Emily, Adam 0.02293; Emily, Brenda 0.00038; Emily, Cathy 0.00789; Emily, Dave 0.00277.&#10;Text below the table reads, P value adjustment method: bonferroni"/>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554182" y="3657600"/>
            <a:ext cx="8035636" cy="2511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06991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Bonferroni (Using asbio Package)</a:t>
            </a:r>
          </a:p>
        </p:txBody>
      </p:sp>
      <p:pic>
        <p:nvPicPr>
          <p:cNvPr id="4" name="Picture Placeholder 3" descr="A set of command lines and two tables. The command line reads,&#10;Prompt, a s b I o colon colon pair w dot anova (FourExams dollar sign Grade, FourExams dollar sign Student, method equals open quotes bonf close quotes). &#10;95 percent Bonferroni confidence intervals.&#10;The data presented in the table is as follows:&#10;m u Adam-m u Brenda: Diff negative 16; Lower negative 41.09753; Upper 9.09753;  Decision A d j F T R H O; p-value 0.535674. &#10;m u Adam-m u Cathy: Diff negative 4; Lower negative 29.09753; Upper 21.09753; Decision A d j F T R H O p-value 1. &#10;m u Brenda-m u Cathy: Diff 12; Lower negative 13.09753; Upper 37.09753; Decision A d j  F T R H O; p-value  1. &#10;m u Adam-m u Dave: Diff negative 8; Lower negative 33.09753; Upper 17.09753; Decision A d j F T R H O; p-value 1. &#10;m u Brenda-m u Dave: Diff negative 8; Lower 17.09753; Upper 33.09753; Decision A d j  F T R H O; p-value 1. &#10;m u Cathy-m u Dave: Diff 4 ; Lower negative 29.09753; Upper 21.09753; Decision A d j  F T R H O; p-value 1.&#10;m u Adam-m u Emily: Diff 28; Lower 2.90247; Upper 53.09753; Decision A d j  Reject H O; p-value  0.022931.  &#10;m u Brenda-m u Emily: Diff 44; Lower 18.90247; Upper 69.09753; Decision A d j Reject H O; p-value 0.000376. &#10;m u Cathy-m u Emily: Diff 32; Lower 6.90247; Upper 57.09753; Decision A d j Reject H O; p-value 0.00789.&#10;m u Dave-m u Emily: Diff 36; Lower 10.90247; Upper 61.09753; Decision A d j Reject H O; p-value 0.002772."/>
          <p:cNvPicPr>
            <a:picLocks noGrp="1" noChangeAspect="1"/>
          </p:cNvPicPr>
          <p:nvPr>
            <p:ph type="pic" sz="quarter" idx="11"/>
          </p:nvPr>
        </p:nvPicPr>
        <p:blipFill>
          <a:blip r:embed="rId2"/>
          <a:stretch>
            <a:fillRect/>
          </a:stretch>
        </p:blipFill>
        <p:spPr>
          <a:xfrm>
            <a:off x="381000" y="1426489"/>
            <a:ext cx="8355617" cy="3986668"/>
          </a:xfrm>
          <a:prstGeom prst="rect">
            <a:avLst/>
          </a:prstGeom>
          <a:noFill/>
          <a:ln>
            <a:noFill/>
          </a:ln>
        </p:spPr>
      </p:pic>
      <p:sp>
        <p:nvSpPr>
          <p:cNvPr id="6" name="Content Placeholder 5"/>
          <p:cNvSpPr>
            <a:spLocks noGrp="1"/>
          </p:cNvSpPr>
          <p:nvPr>
            <p:ph type="body" sz="quarter" idx="10"/>
          </p:nvPr>
        </p:nvSpPr>
        <p:spPr>
          <a:xfrm>
            <a:off x="2130482" y="5591628"/>
            <a:ext cx="4896098" cy="504372"/>
          </a:xfrm>
        </p:spPr>
        <p:txBody>
          <a:bodyPr>
            <a:normAutofit/>
          </a:bodyPr>
          <a:lstStyle/>
          <a:p>
            <a:pPr marL="0" indent="0">
              <a:buNone/>
            </a:pPr>
            <a:r>
              <a:rPr lang="en-US" dirty="0" smtClean="0"/>
              <a:t>Width of CI’s = 2 . (25.1) = 50.2</a:t>
            </a:r>
            <a:endParaRPr lang="en-US" dirty="0"/>
          </a:p>
        </p:txBody>
      </p:sp>
    </p:spTree>
    <p:extLst>
      <p:ext uri="{BB962C8B-B14F-4D97-AF65-F5344CB8AC3E}">
        <p14:creationId xmlns:p14="http://schemas.microsoft.com/office/powerpoint/2010/main" val="27282432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Fisher LSD and Bonferroni</a:t>
            </a:r>
          </a:p>
        </p:txBody>
      </p:sp>
      <p:pic>
        <p:nvPicPr>
          <p:cNvPr id="13" name="Picture 2" descr="An annotated mathematical expression. The equation reads Both use t times square root of M S E times Square root of 1 over n subscript I plus 1 over n subscript 2. An arrow pointing at t reads L S D uses a (liberal), may find false difference and another arrow pointing at t reads Boneferroni uses 1 over m (conservative), may miss real difference."/>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90513" y="1524000"/>
            <a:ext cx="8562975" cy="459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0655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Pairwise Comparisons</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buNone/>
            </a:pPr>
            <a:r>
              <a:rPr lang="en-US" altLang="en-US" dirty="0"/>
              <a:t>Tukey’s HSD (Honestly Significant Difference)</a:t>
            </a:r>
          </a:p>
          <a:p>
            <a:pPr marL="0" indent="0">
              <a:buNone/>
            </a:pPr>
            <a:r>
              <a:rPr lang="en-US" altLang="en-US" dirty="0" err="1"/>
              <a:t>Dunnett</a:t>
            </a:r>
            <a:r>
              <a:rPr lang="en-US" altLang="en-US" dirty="0"/>
              <a:t> test</a:t>
            </a:r>
          </a:p>
          <a:p>
            <a:pPr marL="0" indent="0">
              <a:buNone/>
            </a:pPr>
            <a:r>
              <a:rPr lang="en-US" altLang="en-US" dirty="0"/>
              <a:t>Student Newman-Keuls</a:t>
            </a:r>
          </a:p>
          <a:p>
            <a:pPr marL="0" indent="0">
              <a:buNone/>
            </a:pPr>
            <a:r>
              <a:rPr lang="en-US" altLang="en-US" dirty="0"/>
              <a:t>Scheffé method</a:t>
            </a:r>
          </a:p>
          <a:p>
            <a:pPr marL="0" indent="0">
              <a:buNone/>
            </a:pPr>
            <a:r>
              <a:rPr lang="en-US" altLang="en-US" dirty="0"/>
              <a:t>Duncan’s multiple range test</a:t>
            </a:r>
          </a:p>
          <a:p>
            <a:pPr marL="0" indent="0">
              <a:buNone/>
            </a:pPr>
            <a:r>
              <a:rPr lang="en-US" altLang="en-US" dirty="0"/>
              <a:t>… and many other options for multiple comparisons</a:t>
            </a:r>
          </a:p>
        </p:txBody>
      </p:sp>
    </p:spTree>
    <p:extLst>
      <p:ext uri="{BB962C8B-B14F-4D97-AF65-F5344CB8AC3E}">
        <p14:creationId xmlns:p14="http://schemas.microsoft.com/office/powerpoint/2010/main" val="31252805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Tukey’s </a:t>
            </a:r>
            <a:r>
              <a:rPr lang="en-US" dirty="0" smtClean="0"/>
              <a:t>HSD (</a:t>
            </a:r>
            <a:r>
              <a:rPr lang="en-US" dirty="0"/>
              <a:t>Honestly Significant Difference</a:t>
            </a:r>
            <a:r>
              <a:rPr lang="en-US" dirty="0" smtClean="0"/>
              <a:t>)</a:t>
            </a:r>
            <a:endParaRPr lang="en-US" dirty="0"/>
          </a:p>
        </p:txBody>
      </p:sp>
      <p:sp>
        <p:nvSpPr>
          <p:cNvPr id="6" name="Content Placeholder 5"/>
          <p:cNvSpPr>
            <a:spLocks noGrp="1"/>
          </p:cNvSpPr>
          <p:nvPr>
            <p:ph idx="1"/>
          </p:nvPr>
        </p:nvSpPr>
        <p:spPr>
          <a:xfrm>
            <a:off x="243114" y="1415142"/>
            <a:ext cx="8610600" cy="947058"/>
          </a:xfrm>
        </p:spPr>
        <p:txBody>
          <a:bodyPr>
            <a:normAutofit/>
          </a:bodyPr>
          <a:lstStyle/>
          <a:p>
            <a:pPr marL="0" indent="0">
              <a:buNone/>
            </a:pPr>
            <a:r>
              <a:rPr lang="en-US" altLang="en-US" dirty="0"/>
              <a:t>In constructing confidence intervals (or looking for differences), we </a:t>
            </a:r>
            <a:r>
              <a:rPr lang="en-US" altLang="en-US" dirty="0" smtClean="0"/>
              <a:t>use</a:t>
            </a:r>
            <a:endParaRPr lang="en-US" altLang="en-US" dirty="0"/>
          </a:p>
        </p:txBody>
      </p:sp>
      <p:pic>
        <p:nvPicPr>
          <p:cNvPr id="16" name="Picture 2" descr="An annotated equation. The equation reads H S D equals q over square root of 2 times square root of M S E times Square root of 1 over n subscript I plus 1 over n subscript j. An arrow pointing at Q reads critical value from the studentized range distribution depends on a, number of groups, error d f."/>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61041" y="2610659"/>
            <a:ext cx="7221918" cy="2497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type="body" sz="quarter" idx="10"/>
          </p:nvPr>
        </p:nvSpPr>
        <p:spPr>
          <a:xfrm>
            <a:off x="241662" y="5410200"/>
            <a:ext cx="8673738" cy="504372"/>
          </a:xfrm>
        </p:spPr>
        <p:txBody>
          <a:bodyPr>
            <a:normAutofit/>
          </a:bodyPr>
          <a:lstStyle/>
          <a:p>
            <a:pPr marL="0" indent="0">
              <a:buNone/>
            </a:pPr>
            <a:r>
              <a:rPr lang="en-US" dirty="0"/>
              <a:t>R: </a:t>
            </a:r>
            <a:r>
              <a:rPr lang="en-US" dirty="0" smtClean="0"/>
              <a:t>use </a:t>
            </a:r>
            <a:r>
              <a:rPr lang="en-US" b="1" dirty="0" err="1" smtClean="0">
                <a:latin typeface="Courier New" panose="02070309020205020404" pitchFamily="49" charset="0"/>
                <a:cs typeface="Courier New" panose="02070309020205020404" pitchFamily="49" charset="0"/>
              </a:rPr>
              <a:t>qtukey</a:t>
            </a:r>
            <a:r>
              <a:rPr lang="en-US" b="1" dirty="0" smtClean="0">
                <a:latin typeface="Courier New" panose="02070309020205020404" pitchFamily="49" charset="0"/>
                <a:cs typeface="Courier New" panose="02070309020205020404" pitchFamily="49" charset="0"/>
              </a:rPr>
              <a:t>(1−</a:t>
            </a:r>
            <a:r>
              <a:rPr lang="en-US" b="1" dirty="0" smtClean="0">
                <a:latin typeface="Courier New" panose="02070309020205020404" pitchFamily="49" charset="0"/>
                <a:cs typeface="Courier New" panose="02070309020205020404" pitchFamily="49" charset="0"/>
                <a:sym typeface="Symbol" pitchFamily="18" charset="2"/>
              </a:rPr>
              <a:t></a:t>
            </a:r>
            <a:r>
              <a:rPr lang="en-US" b="1" dirty="0">
                <a:latin typeface="Courier New" panose="02070309020205020404" pitchFamily="49" charset="0"/>
                <a:cs typeface="Courier New" panose="02070309020205020404" pitchFamily="49" charset="0"/>
                <a:sym typeface="Symbol" pitchFamily="18" charset="2"/>
              </a:rPr>
              <a:t>,#groups,error df</a:t>
            </a:r>
            <a:r>
              <a:rPr lang="en-US" b="1" dirty="0" smtClean="0">
                <a:latin typeface="Courier New" panose="02070309020205020404" pitchFamily="49" charset="0"/>
                <a:cs typeface="Courier New" panose="02070309020205020404" pitchFamily="49" charset="0"/>
                <a:sym typeface="Symbol" pitchFamily="18" charset="2"/>
              </a:rPr>
              <a:t>)</a:t>
            </a:r>
            <a:endParaRPr lang="en-US"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809451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HSD for Grades by Students</a:t>
            </a:r>
          </a:p>
        </p:txBody>
      </p:sp>
      <p:pic>
        <p:nvPicPr>
          <p:cNvPr id="8" name="Picture 2" descr="A set of command lines and two tables. The command line reads:&#10;Prompt, mean (Grade tilde Student comma data equals FourExams). &#10;The data presented in the first table is as follows:&#10;Row 1. Adam 75; Brenda 91; Cathy 79; Dave 83; Emily 47. &#10;Text beside the table reads: Emily's mean grade is significantly different from the other four. &#10;The next two command lines read:&#10;Prompt, Exam Anova equals a o v (Grade tilde Student comma data equals FourExams) &#10;Prompt, summary (Exam Anova). &#10;The data presented in the second table is as follows:&#10;Row 1, Student. D f 4, Sum S q 4480, Mean S q 1120.0, F value 9.6, P r greater than F 0.000468.&#10;Row 2, Residuals. D f 15, Sum S q 1750, Mean  S q 116.7. &#10;Prompt, q tukey (1 minus 0.05, 5, 15) &#10;4.366985"/>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41614" y="1430482"/>
            <a:ext cx="8260773" cy="3065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descr="An equation reads H S D equals 4.37 over square root of 2 times square root of 116.67 times square root of 1 over 4 plus 1 over 4 equals 23.6."/>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1711943" y="4601303"/>
            <a:ext cx="5720114" cy="1570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133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Tukey’s HSD for All Pairs</a:t>
            </a:r>
          </a:p>
        </p:txBody>
      </p:sp>
      <p:pic>
        <p:nvPicPr>
          <p:cNvPr id="3" name="Picture Placeholder 2" descr="A set of command lines and a table. The command lines read,&#10;Prompt, modStudent equals a o v (Grade tilde Student comma data equals FourExams)&#10;Prompt, Tukey H S D (modStudent). &#10;Tukey multiple comparisons of means&#10;95 percent family-wise confidence level.&#10;Fit: a o v (formula equals Grade tilde Student comma data equals FourExams). &#10;The data presented in the table is as follows:&#10;Row 1. Student dollar Brenda-Adam diff; 16; l w r negative 7.584413; 39.584413; p A d  j 0.2720310. &#10;Row 2. Student Cathy-Adam diff 4; l w r negative 19.584413; u p r 27.584413; p A d j 0.9835150.&#10;Row 3. Student Dave-Adam diff 8; l w r negative 15.584413; u p r 31.584413; p A d j 0.8295529. &#10;Row 4. Student Emily-Adam diff negative 28; l w r negative 51.584413; u p r negative 4.415587; p A d j 0.0166293. &#10;Row 5. Student Cathy-Brenda diff negative 12; l w r negative 35.584413; u p r 11.584413; p A d j 0.5360462. &#10;Row 6. Student Dave-Brenda diff negative 8; l w r negative 31.584413; u p r 15.584413; p A d j 0.8295529.&#10;Row 7.  Student Emily-Brenda diff negative 44; l w r negative 67.58441; u p r negative 20.415587; p A d j 0.0003116. &#10;Row 8. Student Dave-Cathy diff 4; l w r negative 19.584413; u p r 27.584413; p A d j 0.9835150. &#10;Row 9. Student Emily-Cathy diff negative 32; l w r negative 55.584413; u p r negative 8.415587; p A d j 0.0060225. &#10;Row 10. Student Emily-Dave diff negative 36; l w r negative 59.584413; u p r negative 12.415587; p A d j 0.0021941."/>
          <p:cNvPicPr>
            <a:picLocks noGrp="1" noChangeAspect="1"/>
          </p:cNvPicPr>
          <p:nvPr>
            <p:ph type="pic" sz="quarter" idx="11"/>
          </p:nvPr>
        </p:nvPicPr>
        <p:blipFill>
          <a:blip r:embed="rId3"/>
          <a:stretch>
            <a:fillRect/>
          </a:stretch>
        </p:blipFill>
        <p:spPr>
          <a:xfrm>
            <a:off x="656854" y="1428122"/>
            <a:ext cx="7655734" cy="4767681"/>
          </a:xfrm>
          <a:prstGeom prst="rect">
            <a:avLst/>
          </a:prstGeom>
          <a:noFill/>
          <a:ln>
            <a:noFill/>
          </a:ln>
        </p:spPr>
      </p:pic>
    </p:spTree>
    <p:extLst>
      <p:ext uri="{BB962C8B-B14F-4D97-AF65-F5344CB8AC3E}">
        <p14:creationId xmlns:p14="http://schemas.microsoft.com/office/powerpoint/2010/main" val="3058226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Plot Tukey HSD Intervals</a:t>
            </a:r>
          </a:p>
        </p:txBody>
      </p:sp>
      <p:pic>
        <p:nvPicPr>
          <p:cNvPr id="3" name="Picture Placeholder 2" descr="A set of command lines. The command lines read: &#10;Prompt, par (mar equals c (4, 7, 3, 1)) hash symbol, adjusts margins for wider labels. &#10;Prompt, plot (Tukey H S D ((modStudent)), las equals 2) hash symbol, plot the intervals. &#10;Prompt, par (mar equals c (5, 4, 2, 2)) hash symbol, restore graph settings."/>
          <p:cNvPicPr>
            <a:picLocks noGrp="1" noChangeAspect="1"/>
          </p:cNvPicPr>
          <p:nvPr>
            <p:ph type="pic" sz="quarter" idx="11"/>
          </p:nvPr>
        </p:nvPicPr>
        <p:blipFill>
          <a:blip r:embed="rId3"/>
          <a:stretch>
            <a:fillRect/>
          </a:stretch>
        </p:blipFill>
        <p:spPr>
          <a:xfrm>
            <a:off x="203090" y="1447800"/>
            <a:ext cx="8788510" cy="880081"/>
          </a:xfrm>
          <a:prstGeom prst="rect">
            <a:avLst/>
          </a:prstGeom>
          <a:noFill/>
          <a:ln>
            <a:noFill/>
          </a:ln>
        </p:spPr>
      </p:pic>
      <p:pic>
        <p:nvPicPr>
          <p:cNvPr id="10" name="Picture Placeholder 9" descr="A graph titled 95 percent family-wise confidence level. The graph shows differences in mean levels of student from negative 60 to 40 in increments of 20 on the horizontal axis and 10 person to person combination on the vertical axis.&#10;The values are marked as Brenda – Adam: negative 10, 20, 40. Cathy – Adam: negative 20, 5, 30. Dave – Adam: negative 10, 6, 35. Emily – Adam: negative 55, negative 30, negative 5. Cathy – Brenda: negative 38, negative 10, 15. Dave – Brenda: negative 37, negative 8, 16. Emily – Brenda: negative 70, negative 42; negative 20. Dave – Cathy: negative 20, 3, negative 30. Emily – Cathy: negative 58, negative 36, negative 5. Emily – Dave: negative 60, negative 38, negative 10. All data are approximate.">
            <a:extLst>
              <a:ext uri="{FF2B5EF4-FFF2-40B4-BE49-F238E27FC236}">
                <a16:creationId xmlns:a16="http://schemas.microsoft.com/office/drawing/2014/main" xmlns="" id="{3709699F-8ED2-4582-8C4E-36493F2F2997}"/>
              </a:ext>
            </a:extLst>
          </p:cNvPr>
          <p:cNvPicPr>
            <a:picLocks noGrp="1" noChangeAspect="1"/>
          </p:cNvPicPr>
          <p:nvPr>
            <p:ph type="pic" sz="quarter" idx="13"/>
          </p:nvPr>
        </p:nvPicPr>
        <p:blipFill>
          <a:blip r:embed="rId4"/>
          <a:stretch>
            <a:fillRect/>
          </a:stretch>
        </p:blipFill>
        <p:spPr>
          <a:xfrm>
            <a:off x="1600200" y="2568729"/>
            <a:ext cx="5837976" cy="3603471"/>
          </a:xfrm>
          <a:prstGeom prst="rect">
            <a:avLst/>
          </a:prstGeom>
        </p:spPr>
      </p:pic>
    </p:spTree>
    <p:extLst>
      <p:ext uri="{BB962C8B-B14F-4D97-AF65-F5344CB8AC3E}">
        <p14:creationId xmlns:p14="http://schemas.microsoft.com/office/powerpoint/2010/main" val="2717724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HSD for Exam in Two-Way </a:t>
            </a:r>
            <a:r>
              <a:rPr lang="en-US" dirty="0" smtClean="0"/>
              <a:t>ANOVA (1 of 2)</a:t>
            </a:r>
            <a:endParaRPr lang="en-US" dirty="0"/>
          </a:p>
        </p:txBody>
      </p:sp>
      <p:pic>
        <p:nvPicPr>
          <p:cNvPr id="3" name="Picture Placeholder 2" descr="A set of command lines and a table. The command line reads,&#10;Prompt, modGrade2 equals a o v (Grade tilde factor (Exam) plus Student comma data equals FourExams)&#10;Prompt, Tukey H S D (modGrade 2, open quotes factor (Exam) open quotes).&#10;Tukey multiple comparisons of means &#10;95 percent family-wise confidence level.&#10;Fit: a o v (formula equals Grade tilde factor (Exam) plus Student comma data equals FourExams) &#10;Dollar sign 'factor (Exam)’ &#10;The data presented in the table is as follows:&#10;Row 1, 2-1. diff 15; l w r 0.4554143; u p r 29.5445857; p A d j 0.0425678. &#10;Row 2, 3-1. diff negative 4; l w r negative 18.5445857; u p r 10.5445857; p A d j 0.8455825. &#10;Row 3, 4-1. diff 1; l w r negative 13.5445857; u p r 15.5445857; p A d j 0.9968212. &#10;Row 4, 3-2. diff negative 19; l w r negative 33.5445857; u p r negative 4.4554143; p A d j 0.0102092. &#10;Row 5, 4-2. diff negative 14; l w r negative 28.5445857; u p r 0.5445857; p A d j 0.0605331. &#10;Row 6, 4-3. diff 5; l w r negative 9.5445857; u p r 19.5445857; p A d j 0.7409734."/>
          <p:cNvPicPr>
            <a:picLocks noGrp="1" noChangeAspect="1"/>
          </p:cNvPicPr>
          <p:nvPr>
            <p:ph type="pic" sz="quarter" idx="11"/>
          </p:nvPr>
        </p:nvPicPr>
        <p:blipFill>
          <a:blip r:embed="rId3"/>
          <a:stretch>
            <a:fillRect/>
          </a:stretch>
        </p:blipFill>
        <p:spPr>
          <a:xfrm>
            <a:off x="238057" y="1828800"/>
            <a:ext cx="8667887" cy="3932201"/>
          </a:xfrm>
          <a:prstGeom prst="rect">
            <a:avLst/>
          </a:prstGeom>
          <a:noFill/>
          <a:ln>
            <a:noFill/>
          </a:ln>
        </p:spPr>
      </p:pic>
    </p:spTree>
    <p:extLst>
      <p:ext uri="{BB962C8B-B14F-4D97-AF65-F5344CB8AC3E}">
        <p14:creationId xmlns:p14="http://schemas.microsoft.com/office/powerpoint/2010/main" val="37441733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HSD for Exam in Two-Way </a:t>
            </a:r>
            <a:r>
              <a:rPr lang="en-US" dirty="0" smtClean="0"/>
              <a:t>ANOVA (2 of 2)</a:t>
            </a:r>
            <a:endParaRPr lang="en-US" dirty="0"/>
          </a:p>
        </p:txBody>
      </p:sp>
      <p:pic>
        <p:nvPicPr>
          <p:cNvPr id="3" name="Picture Placeholder 2" descr="A command line and a graph titled 95 percent family-wise confidence level. The command line reads, Prompt, plot (Tukey H S D ((modGrade 2), open quotes factor (Exam close quotes), l a s equals 2).&#10;The following graph shows differences in mean levels of factor (Exam) from negative 30 to 30 in increments of 10 on the horizontal axis and six combinations on the vertical axis.&#10;The values are marked as: 2-1: 0.1, 15, 30. 3-1: negative 20, negative 6, 12. 4-1: negative 15, 0.2, 18. 3-2: negative 35, negative 20, negative 5. 4-2: negative 28, negative 13, 0.1. 4-3: negative 10.1, negative 5, 20. All data are approximate."/>
          <p:cNvPicPr>
            <a:picLocks noGrp="1" noChangeAspect="1"/>
          </p:cNvPicPr>
          <p:nvPr>
            <p:ph type="pic" sz="quarter" idx="11"/>
          </p:nvPr>
        </p:nvPicPr>
        <p:blipFill>
          <a:blip r:embed="rId3"/>
          <a:stretch>
            <a:fillRect/>
          </a:stretch>
        </p:blipFill>
        <p:spPr>
          <a:xfrm>
            <a:off x="761446" y="1447800"/>
            <a:ext cx="7619420" cy="4740546"/>
          </a:xfrm>
          <a:prstGeom prst="rect">
            <a:avLst/>
          </a:prstGeom>
          <a:noFill/>
          <a:ln>
            <a:noFill/>
          </a:ln>
        </p:spPr>
      </p:pic>
    </p:spTree>
    <p:extLst>
      <p:ext uri="{BB962C8B-B14F-4D97-AF65-F5344CB8AC3E}">
        <p14:creationId xmlns:p14="http://schemas.microsoft.com/office/powerpoint/2010/main" val="26676747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8.2</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Multiple comparisons</a:t>
            </a:r>
          </a:p>
          <a:p>
            <a:pPr marL="0" indent="0">
              <a:spcBef>
                <a:spcPct val="0"/>
              </a:spcBef>
              <a:spcAft>
                <a:spcPct val="15000"/>
              </a:spcAft>
              <a:buNone/>
            </a:pPr>
            <a:r>
              <a:rPr lang="en-US" altLang="en-US" dirty="0">
                <a:sym typeface="Symbol" panose="05050102010706020507" pitchFamily="18" charset="2"/>
              </a:rPr>
              <a:t>Fisher’s LSD</a:t>
            </a:r>
          </a:p>
          <a:p>
            <a:pPr marL="0" indent="0">
              <a:spcBef>
                <a:spcPct val="0"/>
              </a:spcBef>
              <a:spcAft>
                <a:spcPct val="15000"/>
              </a:spcAft>
              <a:buNone/>
            </a:pPr>
            <a:r>
              <a:rPr lang="en-US" altLang="en-US" dirty="0">
                <a:sym typeface="Symbol" panose="05050102010706020507" pitchFamily="18" charset="2"/>
              </a:rPr>
              <a:t>Problem of multiplicity</a:t>
            </a:r>
          </a:p>
          <a:p>
            <a:pPr marL="0" indent="0">
              <a:spcBef>
                <a:spcPct val="0"/>
              </a:spcBef>
              <a:spcAft>
                <a:spcPct val="15000"/>
              </a:spcAft>
              <a:buNone/>
            </a:pPr>
            <a:r>
              <a:rPr lang="en-US" altLang="en-US" dirty="0">
                <a:sym typeface="Symbol" panose="05050102010706020507" pitchFamily="18" charset="2"/>
              </a:rPr>
              <a:t>Bonferroni adjustment</a:t>
            </a:r>
          </a:p>
          <a:p>
            <a:pPr marL="0" indent="0">
              <a:spcBef>
                <a:spcPct val="0"/>
              </a:spcBef>
              <a:spcAft>
                <a:spcPct val="15000"/>
              </a:spcAft>
              <a:buNone/>
            </a:pPr>
            <a:r>
              <a:rPr lang="en-US" altLang="en-US" dirty="0">
                <a:sym typeface="Symbol" panose="05050102010706020507" pitchFamily="18" charset="2"/>
              </a:rPr>
              <a:t>Tukey HSD</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Pairwise Inference after ANOVA</a:t>
            </a:r>
            <a:endParaRPr lang="en-US" dirty="0"/>
          </a:p>
        </p:txBody>
      </p:sp>
      <p:pic>
        <p:nvPicPr>
          <p:cNvPr id="29" name="Picture 4" descr="An equation. Fisher’s L S D. L S D equals t asterisk square root of M S E times square root of 1 over n subscript i plus 1 over n subscript j.&#10;C I for mu subscript i minus mu subscript j: y bar subscript i minus y bar subscript j plus or minus L S D.&#10;Conclude mu subscript i differs from mu subscript j double headed arrow absolute value of y bar subscript i minus y bar subscript j greater than L S D."/>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1738767" y="1371600"/>
            <a:ext cx="5666467" cy="2166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Content Placeholder 5"/>
          <p:cNvSpPr>
            <a:spLocks noGrp="1"/>
          </p:cNvSpPr>
          <p:nvPr>
            <p:ph idx="1"/>
          </p:nvPr>
        </p:nvSpPr>
        <p:spPr>
          <a:xfrm>
            <a:off x="243114" y="3654830"/>
            <a:ext cx="8610600" cy="917170"/>
          </a:xfrm>
        </p:spPr>
        <p:txBody>
          <a:bodyPr>
            <a:normAutofit/>
          </a:bodyPr>
          <a:lstStyle/>
          <a:p>
            <a:pPr marL="0" indent="0">
              <a:buNone/>
            </a:pPr>
            <a:r>
              <a:rPr lang="en-US" u="sng" dirty="0" smtClean="0">
                <a:solidFill>
                  <a:schemeClr val="tx1"/>
                </a:solidFill>
              </a:rPr>
              <a:t>Bonferroni</a:t>
            </a:r>
            <a:r>
              <a:rPr lang="en-US" dirty="0">
                <a:solidFill>
                  <a:schemeClr val="tx1"/>
                </a:solidFill>
              </a:rPr>
              <a:t>: Replace </a:t>
            </a:r>
            <a:r>
              <a:rPr lang="el-GR" b="1" i="1" dirty="0">
                <a:solidFill>
                  <a:schemeClr val="tx1"/>
                </a:solidFill>
              </a:rPr>
              <a:t>α</a:t>
            </a:r>
            <a:r>
              <a:rPr lang="en-US" dirty="0">
                <a:solidFill>
                  <a:schemeClr val="tx1"/>
                </a:solidFill>
              </a:rPr>
              <a:t> </a:t>
            </a:r>
            <a:r>
              <a:rPr lang="en-US" dirty="0" smtClean="0">
                <a:solidFill>
                  <a:schemeClr val="tx1"/>
                </a:solidFill>
              </a:rPr>
              <a:t>with </a:t>
            </a:r>
            <a:r>
              <a:rPr lang="el-GR" b="1" i="1" dirty="0" smtClean="0"/>
              <a:t>α</a:t>
            </a:r>
            <a:r>
              <a:rPr lang="en-US" b="1" i="1" dirty="0" smtClean="0"/>
              <a:t>/# </a:t>
            </a:r>
            <a:r>
              <a:rPr lang="en-US" b="1" dirty="0" smtClean="0">
                <a:solidFill>
                  <a:schemeClr val="tx1"/>
                </a:solidFill>
              </a:rPr>
              <a:t>comparisons </a:t>
            </a:r>
            <a:r>
              <a:rPr lang="en-US" dirty="0">
                <a:solidFill>
                  <a:schemeClr val="tx1"/>
                </a:solidFill>
              </a:rPr>
              <a:t>when finding </a:t>
            </a:r>
            <a:r>
              <a:rPr lang="en-US" i="1" dirty="0">
                <a:solidFill>
                  <a:schemeClr val="tx1"/>
                </a:solidFill>
              </a:rPr>
              <a:t>t</a:t>
            </a:r>
            <a:r>
              <a:rPr lang="en-US" dirty="0">
                <a:solidFill>
                  <a:schemeClr val="tx1"/>
                </a:solidFill>
              </a:rPr>
              <a:t>* </a:t>
            </a:r>
            <a:r>
              <a:rPr lang="en-US" b="1" dirty="0">
                <a:solidFill>
                  <a:schemeClr val="tx1"/>
                </a:solidFill>
              </a:rPr>
              <a:t>(or multiply </a:t>
            </a:r>
            <a:r>
              <a:rPr lang="en-US" b="1" i="1" dirty="0">
                <a:solidFill>
                  <a:schemeClr val="tx1"/>
                </a:solidFill>
              </a:rPr>
              <a:t>P</a:t>
            </a:r>
            <a:r>
              <a:rPr lang="en-US" b="1" dirty="0">
                <a:solidFill>
                  <a:schemeClr val="tx1"/>
                </a:solidFill>
              </a:rPr>
              <a:t>-value by #</a:t>
            </a:r>
            <a:r>
              <a:rPr lang="en-US" b="1" dirty="0" smtClean="0">
                <a:solidFill>
                  <a:schemeClr val="tx1"/>
                </a:solidFill>
              </a:rPr>
              <a:t>comparisons)</a:t>
            </a:r>
            <a:endParaRPr lang="en-US" b="1" dirty="0">
              <a:solidFill>
                <a:schemeClr val="tx1"/>
              </a:solidFill>
            </a:endParaRPr>
          </a:p>
        </p:txBody>
      </p:sp>
      <p:pic>
        <p:nvPicPr>
          <p:cNvPr id="27" name="Picture 3" descr="The definition of Tukey H S D. Replace t asterisk with q asterisk divided by square root of 2 where q asterisk comes from a studentized range distribution. q tukey (1 minus alpha, hash symbol groups, error d f)."/>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709613" y="4696326"/>
            <a:ext cx="77247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6832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Fisher’s LSD</a:t>
            </a:r>
          </a:p>
        </p:txBody>
      </p:sp>
      <p:sp>
        <p:nvSpPr>
          <p:cNvPr id="6" name="Content Placeholder 5"/>
          <p:cNvSpPr>
            <a:spLocks noGrp="1"/>
          </p:cNvSpPr>
          <p:nvPr>
            <p:ph idx="1"/>
          </p:nvPr>
        </p:nvSpPr>
        <p:spPr>
          <a:xfrm>
            <a:off x="243114" y="1415142"/>
            <a:ext cx="8610600" cy="947058"/>
          </a:xfrm>
        </p:spPr>
        <p:txBody>
          <a:bodyPr>
            <a:normAutofit/>
          </a:bodyPr>
          <a:lstStyle/>
          <a:p>
            <a:pPr marL="0" indent="0">
              <a:buNone/>
            </a:pPr>
            <a:r>
              <a:rPr lang="en-US" dirty="0"/>
              <a:t>Recall (Section 5.5): CI for the difference in means after ANOVA </a:t>
            </a:r>
            <a:r>
              <a:rPr lang="en-US" dirty="0" smtClean="0"/>
              <a:t>is</a:t>
            </a:r>
            <a:endParaRPr lang="en-US" dirty="0"/>
          </a:p>
        </p:txBody>
      </p:sp>
      <p:pic>
        <p:nvPicPr>
          <p:cNvPr id="16" name="Picture 2" descr="A mathematical expression  reads (y bar subscript I minus y bar subscript j) plus or minus t to the power of asterisk square root of M S E times square root of ((1 over n subscript I) plus (1 over n subscript j))."/>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642350" y="2384858"/>
            <a:ext cx="3916450" cy="1116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10"/>
          <p:cNvSpPr>
            <a:spLocks noGrp="1"/>
          </p:cNvSpPr>
          <p:nvPr>
            <p:ph sz="quarter" idx="14"/>
          </p:nvPr>
        </p:nvSpPr>
        <p:spPr>
          <a:xfrm>
            <a:off x="252854" y="3543992"/>
            <a:ext cx="8714492" cy="1318080"/>
          </a:xfrm>
        </p:spPr>
        <p:txBody>
          <a:bodyPr>
            <a:normAutofit/>
          </a:bodyPr>
          <a:lstStyle/>
          <a:p>
            <a:pPr marL="0" indent="0">
              <a:buNone/>
            </a:pPr>
            <a:r>
              <a:rPr lang="en-US" dirty="0"/>
              <a:t>Recall (Section 5.7): When ANOVA indicates that some means differ, check which pairs of sample means differ by more than the “least significant difference</a:t>
            </a:r>
            <a:r>
              <a:rPr lang="en-US" dirty="0" smtClean="0"/>
              <a:t>”</a:t>
            </a:r>
            <a:endParaRPr lang="en-US" dirty="0"/>
          </a:p>
        </p:txBody>
      </p:sp>
      <p:pic>
        <p:nvPicPr>
          <p:cNvPr id="18" name="Picture 3" descr="An equation reads L S D equals t to the power asterisk square root of M S E times square root of ((1 over n subscript I) plus (1 over n subscript j))."/>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2745139" y="4876800"/>
            <a:ext cx="3725449" cy="1350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206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of </a:t>
            </a:r>
            <a:r>
              <a:rPr lang="en-US" dirty="0" smtClean="0"/>
              <a:t>Multiplicity (1 of 4)</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ts val="725"/>
              </a:spcBef>
              <a:buNone/>
            </a:pPr>
            <a:r>
              <a:rPr lang="en-US" altLang="en-US" dirty="0"/>
              <a:t>When doing </a:t>
            </a:r>
            <a:r>
              <a:rPr lang="en-US" altLang="en-US" i="1" dirty="0"/>
              <a:t>many</a:t>
            </a:r>
            <a:r>
              <a:rPr lang="en-US" altLang="en-US" dirty="0"/>
              <a:t> pairwise comparisons </a:t>
            </a:r>
            <a:r>
              <a:rPr lang="en-US" altLang="en-US" dirty="0">
                <a:sym typeface="Symbol" panose="05050102010706020507" pitchFamily="18" charset="2"/>
              </a:rPr>
              <a:t>→ more likely to make at least one Type I error (find a false difference</a:t>
            </a:r>
            <a:r>
              <a:rPr lang="en-US" altLang="en-US" dirty="0" smtClean="0">
                <a:sym typeface="Symbol" panose="05050102010706020507" pitchFamily="18" charset="2"/>
              </a:rPr>
              <a:t>)</a:t>
            </a:r>
          </a:p>
          <a:p>
            <a:pPr marL="0" indent="0">
              <a:spcBef>
                <a:spcPts val="725"/>
              </a:spcBef>
              <a:buNone/>
            </a:pPr>
            <a:endParaRPr lang="en-US" dirty="0" smtClean="0"/>
          </a:p>
          <a:p>
            <a:pPr marL="0" indent="0">
              <a:spcBef>
                <a:spcPts val="725"/>
              </a:spcBef>
              <a:buNone/>
            </a:pPr>
            <a:r>
              <a:rPr lang="en-US" b="1" dirty="0" smtClean="0"/>
              <a:t>Individual</a:t>
            </a:r>
            <a:r>
              <a:rPr lang="en-US" dirty="0" smtClean="0"/>
              <a:t> </a:t>
            </a:r>
            <a:r>
              <a:rPr lang="en-US" dirty="0" smtClean="0"/>
              <a:t>false </a:t>
            </a:r>
            <a:r>
              <a:rPr lang="en-US" dirty="0"/>
              <a:t>alarm rate: chance of a Type I error for a </a:t>
            </a:r>
            <a:r>
              <a:rPr lang="en-US" i="1" dirty="0"/>
              <a:t>single</a:t>
            </a:r>
            <a:r>
              <a:rPr lang="en-US" dirty="0"/>
              <a:t> </a:t>
            </a:r>
            <a:r>
              <a:rPr lang="en-US" dirty="0" smtClean="0"/>
              <a:t>test</a:t>
            </a:r>
          </a:p>
          <a:p>
            <a:pPr marL="0" indent="0">
              <a:spcBef>
                <a:spcPts val="725"/>
              </a:spcBef>
              <a:buNone/>
            </a:pPr>
            <a:endParaRPr lang="en-US" dirty="0" smtClean="0"/>
          </a:p>
          <a:p>
            <a:pPr marL="0" indent="0">
              <a:spcBef>
                <a:spcPts val="725"/>
              </a:spcBef>
              <a:buNone/>
            </a:pPr>
            <a:r>
              <a:rPr lang="en-US" b="1" dirty="0" smtClean="0"/>
              <a:t>Family-wise</a:t>
            </a:r>
            <a:r>
              <a:rPr lang="en-US" dirty="0" smtClean="0"/>
              <a:t> </a:t>
            </a:r>
            <a:r>
              <a:rPr lang="en-US" dirty="0" smtClean="0"/>
              <a:t>false </a:t>
            </a:r>
            <a:r>
              <a:rPr lang="en-US" dirty="0"/>
              <a:t>alarm rate: chance of at least one Type I error among a “family” of </a:t>
            </a:r>
            <a:r>
              <a:rPr lang="en-US" i="1" dirty="0"/>
              <a:t>multiple</a:t>
            </a:r>
            <a:r>
              <a:rPr lang="en-US" dirty="0"/>
              <a:t> </a:t>
            </a:r>
            <a:r>
              <a:rPr lang="en-US" dirty="0" smtClean="0"/>
              <a:t>tests</a:t>
            </a:r>
            <a:endParaRPr lang="en-US" dirty="0"/>
          </a:p>
        </p:txBody>
      </p:sp>
    </p:spTree>
    <p:extLst>
      <p:ext uri="{BB962C8B-B14F-4D97-AF65-F5344CB8AC3E}">
        <p14:creationId xmlns:p14="http://schemas.microsoft.com/office/powerpoint/2010/main" val="15523360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of </a:t>
            </a:r>
            <a:r>
              <a:rPr lang="en-US" dirty="0" smtClean="0"/>
              <a:t>Multiplicity (2 of 4)</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ts val="624"/>
              </a:spcBef>
              <a:buNone/>
            </a:pPr>
            <a:r>
              <a:rPr lang="en-US" altLang="en-US" dirty="0"/>
              <a:t>“Efficacy of Schoolwide Programs to Promote Social Character Development and Reduce </a:t>
            </a:r>
            <a:r>
              <a:rPr lang="en-US" altLang="en-US" dirty="0" smtClean="0"/>
              <a:t>Problem Behavior </a:t>
            </a:r>
            <a:r>
              <a:rPr lang="en-US" altLang="en-US" dirty="0"/>
              <a:t>in Elementary School Children”</a:t>
            </a:r>
          </a:p>
          <a:p>
            <a:pPr marL="574675" indent="0">
              <a:spcBef>
                <a:spcPts val="624"/>
              </a:spcBef>
              <a:buNone/>
            </a:pPr>
            <a:r>
              <a:rPr lang="en-US" altLang="en-US" dirty="0" smtClean="0"/>
              <a:t>October </a:t>
            </a:r>
            <a:r>
              <a:rPr lang="en-US" altLang="en-US" dirty="0"/>
              <a:t>2010 report from the Social and </a:t>
            </a:r>
            <a:r>
              <a:rPr lang="en-US" altLang="en-US" dirty="0" smtClean="0"/>
              <a:t>Character Development </a:t>
            </a:r>
            <a:r>
              <a:rPr lang="en-US" altLang="en-US" dirty="0"/>
              <a:t>Research Program, U.S. Department </a:t>
            </a:r>
            <a:r>
              <a:rPr lang="en-US" altLang="en-US" dirty="0" smtClean="0"/>
              <a:t>of Education</a:t>
            </a:r>
          </a:p>
          <a:p>
            <a:pPr marL="0" indent="0">
              <a:spcBef>
                <a:spcPts val="624"/>
              </a:spcBef>
              <a:buNone/>
            </a:pPr>
            <a:endParaRPr lang="en-US" altLang="en-US" dirty="0" smtClean="0"/>
          </a:p>
          <a:p>
            <a:pPr marL="0" indent="0">
              <a:spcBef>
                <a:spcPts val="624"/>
              </a:spcBef>
              <a:buNone/>
            </a:pPr>
            <a:r>
              <a:rPr lang="en-US" altLang="en-US" dirty="0" smtClean="0"/>
              <a:t>Twenty </a:t>
            </a:r>
            <a:r>
              <a:rPr lang="en-US" altLang="en-US" dirty="0"/>
              <a:t>outcomes (e.g., “problem behavior” or “student support for teachers”) measured at three grade levels in each of seven </a:t>
            </a:r>
            <a:r>
              <a:rPr lang="en-US" altLang="en-US" dirty="0" smtClean="0"/>
              <a:t>programs</a:t>
            </a:r>
            <a:endParaRPr lang="en-US" altLang="en-US" dirty="0"/>
          </a:p>
        </p:txBody>
      </p:sp>
    </p:spTree>
    <p:extLst>
      <p:ext uri="{BB962C8B-B14F-4D97-AF65-F5344CB8AC3E}">
        <p14:creationId xmlns:p14="http://schemas.microsoft.com/office/powerpoint/2010/main" val="10340000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Problem of </a:t>
            </a:r>
            <a:r>
              <a:rPr lang="en-US" dirty="0" smtClean="0"/>
              <a:t>Multiplicity (3 of 4)</a:t>
            </a:r>
            <a:endParaRPr lang="en-US" dirty="0"/>
          </a:p>
        </p:txBody>
      </p:sp>
      <p:pic>
        <p:nvPicPr>
          <p:cNvPr id="19" name="Picture 2" descr="A table titled Significant impacts on student outcomes, overall and by program, for three years. The column headers are Domain (number of outcomes), Combined-program analysis (all seven programs together) (60 impact estimates), and Individual program analyses (each program separately) (420 impact estimates). The data presented are as follows: &#10;Row 1. Domain (number of outcomes): Total numbers of Statistically significant outcomes, Combined-program analysis (all seven programs together) (60 impact estimates): 2 (Beneficial), Individual program analyses (each program separately) (420 impact estimates): 16 (9 beneficial, 7 Detrimental).&#10;Row 2. Domain (number of outcomes): Total numbers of Substantively important outcomes, Combined-program analysis (all seven programs together) (60 impact estimates): 0, Individual program analyses (each program separately) (420 impact estimates): 19 (10 beneficial, 9 Detrimental).&#10;Row 3. Domain (number of outcomes): Social and emotional Competence 3 (Statistically significant outcomes), Combined-program analysis (all seven programs together) (60 impact estimates): 0, Individual program analyses (each program separately) (420 impact estimates): 0.&#10;Row 4. Domain (number of outcomes): Social and emotional Competence 3 (Substantively important outcomes) Combined-program analysis (all seven programs together) (60 impact estimates): 0, Individual program analyses (each program separately) (420 impact estimates): 0. &#10;Row 5. Domain (number of outcomes): Behavior 9 (Statistically significant outcomes), Combined-program analysis (all seven programs together) (60 impact estimates): 0, Individual program analyses (each program separately) (420 impact estimates): 8 (6 beneficial, 2 Detrimental).&#10;Row 6. Domain (number of outcomes): Behavior (Substantively important outcomes), Combined-program analysis (all seven programs together) (60 impact estimates): 0, Individual program analyses (each program separately) (420 impact estimates): 6 (2 beneficial, 4 Detrimental).&#10;Row 7. Domain (number of outcomes): Academics 2 (Statistically significant outcomes), Combined-program analysis (all seven programs together) (60 impact estimates): 2 (Beneficial), Individual program analyses (each program separately) (420 impact estimates): 4 (1 beneficial, 3 Detrimental).&#10;Row 8. Domain (number of outcomes): Academics 2 (Substantively important outcomes), Combined-program analysis (all seven programs together) (60 impact estimates): 0, Individual program analyses (each program separately) (420 impact estimates): 0.&#10;Row 9. Domain (number of outcomes): Perceptions of school climate 6 (Statistically significant outcomes), Combined-program analysis (all seven programs together) (60 impact estimates): 2 (Beneficial), Individual program analyses (each program separately) (420 impact estimates): 4 (2 beneficial, 2 Detrimental).&#10;Row 10. Domain (number of outcomes): Perceptions of school climate 6  (Substantively important outcomes), Combined-program analysis (all seven programs together) (60 impact estimates): 0, Individual program analyses (each program separately) (420 impact estimates):13(8 beneficial, 5 Detrimental)."/>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745981" y="1450170"/>
            <a:ext cx="5652038" cy="476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4859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of </a:t>
            </a:r>
            <a:r>
              <a:rPr lang="en-US" dirty="0" smtClean="0"/>
              <a:t>Multiplicity (4 of 4)</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ts val="624"/>
              </a:spcBef>
              <a:buNone/>
            </a:pPr>
            <a:r>
              <a:rPr lang="en-US" altLang="en-US" dirty="0"/>
              <a:t>When doing </a:t>
            </a:r>
            <a:r>
              <a:rPr lang="en-US" altLang="en-US" i="1" dirty="0"/>
              <a:t>many</a:t>
            </a:r>
            <a:r>
              <a:rPr lang="en-US" altLang="en-US" dirty="0"/>
              <a:t> pairwise comparisons </a:t>
            </a:r>
            <a:r>
              <a:rPr lang="en-US" altLang="en-US" dirty="0">
                <a:sym typeface="Symbol" panose="05050102010706020507" pitchFamily="18" charset="2"/>
              </a:rPr>
              <a:t>→ more likely to make at least one Type I error (find a false difference</a:t>
            </a:r>
            <a:r>
              <a:rPr lang="en-US" altLang="en-US" dirty="0" smtClean="0">
                <a:sym typeface="Symbol" panose="05050102010706020507" pitchFamily="18" charset="2"/>
              </a:rPr>
              <a:t>)</a:t>
            </a:r>
          </a:p>
          <a:p>
            <a:pPr marL="0" indent="0">
              <a:spcBef>
                <a:spcPts val="624"/>
              </a:spcBef>
              <a:buNone/>
            </a:pPr>
            <a:r>
              <a:rPr lang="en-US" dirty="0"/>
              <a:t>Fisher’s LSD may be too lenient (liberal</a:t>
            </a:r>
            <a:r>
              <a:rPr lang="en-US" dirty="0" smtClean="0"/>
              <a:t>)</a:t>
            </a:r>
          </a:p>
          <a:p>
            <a:pPr marL="0" indent="0">
              <a:spcBef>
                <a:spcPts val="624"/>
              </a:spcBef>
              <a:buNone/>
            </a:pPr>
            <a:endParaRPr lang="en-US" altLang="en-US" b="1" dirty="0" smtClean="0"/>
          </a:p>
          <a:p>
            <a:pPr marL="0" indent="0">
              <a:spcBef>
                <a:spcPts val="624"/>
              </a:spcBef>
              <a:buNone/>
            </a:pPr>
            <a:r>
              <a:rPr lang="en-US" altLang="en-US" b="1" dirty="0" smtClean="0"/>
              <a:t>Possible </a:t>
            </a:r>
            <a:r>
              <a:rPr lang="en-US" altLang="en-US" b="1" dirty="0"/>
              <a:t>fixes</a:t>
            </a:r>
            <a:r>
              <a:rPr lang="en-US" altLang="en-US" dirty="0" smtClean="0"/>
              <a:t>:</a:t>
            </a:r>
            <a:endParaRPr lang="en-US" altLang="en-US" dirty="0"/>
          </a:p>
          <a:p>
            <a:pPr>
              <a:spcBef>
                <a:spcPts val="624"/>
              </a:spcBef>
              <a:buFontTx/>
              <a:buAutoNum type="alphaLcParenBoth"/>
            </a:pPr>
            <a:r>
              <a:rPr lang="en-US" altLang="en-US" dirty="0" smtClean="0"/>
              <a:t>Do </a:t>
            </a:r>
            <a:r>
              <a:rPr lang="en-US" altLang="en-US" dirty="0"/>
              <a:t>only a few pre-planned </a:t>
            </a:r>
            <a:r>
              <a:rPr lang="en-US" altLang="en-US" dirty="0" smtClean="0"/>
              <a:t>comparisons.</a:t>
            </a:r>
          </a:p>
          <a:p>
            <a:pPr>
              <a:spcBef>
                <a:spcPts val="624"/>
              </a:spcBef>
              <a:buFontTx/>
              <a:buAutoNum type="alphaLcParenBoth"/>
            </a:pPr>
            <a:r>
              <a:rPr lang="en-US" altLang="en-US" dirty="0" smtClean="0"/>
              <a:t>Use </a:t>
            </a:r>
            <a:r>
              <a:rPr lang="en-US" altLang="en-US" dirty="0"/>
              <a:t>a </a:t>
            </a:r>
            <a:r>
              <a:rPr lang="en-US" altLang="en-US" i="1" dirty="0"/>
              <a:t>smaller</a:t>
            </a:r>
            <a:r>
              <a:rPr lang="en-US" altLang="en-US" dirty="0"/>
              <a:t> </a:t>
            </a:r>
            <a:r>
              <a:rPr lang="en-US" altLang="en-US" i="1" dirty="0">
                <a:sym typeface="Symbol" panose="05050102010706020507" pitchFamily="18" charset="2"/>
              </a:rPr>
              <a:t>α</a:t>
            </a:r>
            <a:r>
              <a:rPr lang="en-US" altLang="en-US" dirty="0">
                <a:sym typeface="Symbol" panose="05050102010706020507" pitchFamily="18" charset="2"/>
              </a:rPr>
              <a:t> for each test</a:t>
            </a:r>
            <a:r>
              <a:rPr lang="en-US" altLang="en-US" dirty="0" smtClean="0">
                <a:sym typeface="Symbol" panose="05050102010706020507" pitchFamily="18" charset="2"/>
              </a:rPr>
              <a:t>.</a:t>
            </a:r>
          </a:p>
          <a:p>
            <a:pPr marL="0" indent="0">
              <a:spcBef>
                <a:spcPts val="624"/>
              </a:spcBef>
              <a:buNone/>
            </a:pPr>
            <a:r>
              <a:rPr lang="en-US" altLang="en-US" b="1" dirty="0" smtClean="0"/>
              <a:t>Bonferroni </a:t>
            </a:r>
            <a:r>
              <a:rPr lang="en-US" altLang="en-US" b="1" dirty="0"/>
              <a:t>adjustment</a:t>
            </a:r>
            <a:r>
              <a:rPr lang="en-US" altLang="en-US" dirty="0"/>
              <a:t>: When doing </a:t>
            </a:r>
            <a:r>
              <a:rPr lang="en-US" altLang="en-US" b="1" i="1" dirty="0"/>
              <a:t>m</a:t>
            </a:r>
            <a:r>
              <a:rPr lang="en-US" altLang="en-US" dirty="0"/>
              <a:t> tests with a </a:t>
            </a:r>
            <a:r>
              <a:rPr lang="en-US" altLang="en-US" i="1" dirty="0"/>
              <a:t>family-wise</a:t>
            </a:r>
            <a:r>
              <a:rPr lang="en-US" altLang="en-US" dirty="0"/>
              <a:t> error rate of </a:t>
            </a:r>
            <a:r>
              <a:rPr lang="en-US" altLang="en-US" b="1" i="1" dirty="0">
                <a:sym typeface="Symbol" panose="05050102010706020507" pitchFamily="18" charset="2"/>
              </a:rPr>
              <a:t>α</a:t>
            </a:r>
            <a:r>
              <a:rPr lang="en-US" altLang="en-US" b="1" dirty="0">
                <a:sym typeface="Symbol" panose="05050102010706020507" pitchFamily="18" charset="2"/>
              </a:rPr>
              <a:t>*</a:t>
            </a:r>
            <a:r>
              <a:rPr lang="en-US" altLang="en-US" dirty="0">
                <a:sym typeface="Symbol" panose="05050102010706020507" pitchFamily="18" charset="2"/>
              </a:rPr>
              <a:t>, use </a:t>
            </a:r>
            <a:r>
              <a:rPr lang="en-US" altLang="en-US" b="1" i="1" dirty="0">
                <a:sym typeface="Symbol" panose="05050102010706020507" pitchFamily="18" charset="2"/>
              </a:rPr>
              <a:t>α = α*</a:t>
            </a:r>
            <a:r>
              <a:rPr lang="en-US" altLang="en-US" b="1" dirty="0">
                <a:sym typeface="Symbol" panose="05050102010706020507" pitchFamily="18" charset="2"/>
              </a:rPr>
              <a:t>/</a:t>
            </a:r>
            <a:r>
              <a:rPr lang="en-US" altLang="en-US" b="1" i="1" dirty="0">
                <a:sym typeface="Symbol" panose="05050102010706020507" pitchFamily="18" charset="2"/>
              </a:rPr>
              <a:t>m</a:t>
            </a:r>
            <a:r>
              <a:rPr lang="en-US" altLang="en-US" b="1" dirty="0">
                <a:sym typeface="Symbol" panose="05050102010706020507" pitchFamily="18" charset="2"/>
              </a:rPr>
              <a:t> </a:t>
            </a:r>
            <a:r>
              <a:rPr lang="en-US" altLang="en-US" dirty="0">
                <a:sym typeface="Symbol" panose="05050102010706020507" pitchFamily="18" charset="2"/>
              </a:rPr>
              <a:t>for each test</a:t>
            </a:r>
            <a:r>
              <a:rPr lang="en-US" altLang="en-US" dirty="0" smtClean="0">
                <a:sym typeface="Symbol" panose="05050102010706020507" pitchFamily="18" charset="2"/>
              </a:rPr>
              <a:t>.</a:t>
            </a:r>
            <a:endParaRPr lang="en-US" altLang="en-US" dirty="0"/>
          </a:p>
        </p:txBody>
      </p:sp>
    </p:spTree>
    <p:extLst>
      <p:ext uri="{BB962C8B-B14F-4D97-AF65-F5344CB8AC3E}">
        <p14:creationId xmlns:p14="http://schemas.microsoft.com/office/powerpoint/2010/main" val="2404839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The Bonferroni Idea</a:t>
            </a:r>
          </a:p>
        </p:txBody>
      </p:sp>
      <p:sp>
        <p:nvSpPr>
          <p:cNvPr id="7" name="Content Placeholder 6"/>
          <p:cNvSpPr>
            <a:spLocks noGrp="1"/>
          </p:cNvSpPr>
          <p:nvPr>
            <p:ph idx="1"/>
          </p:nvPr>
        </p:nvSpPr>
        <p:spPr>
          <a:xfrm>
            <a:off x="243114" y="1415142"/>
            <a:ext cx="8610600" cy="1023258"/>
          </a:xfrm>
        </p:spPr>
        <p:txBody>
          <a:bodyPr>
            <a:normAutofit/>
          </a:bodyPr>
          <a:lstStyle/>
          <a:p>
            <a:pPr marL="0" indent="0">
              <a:buNone/>
            </a:pPr>
            <a:r>
              <a:rPr lang="en-US" i="1" dirty="0" smtClean="0"/>
              <a:t>P</a:t>
            </a:r>
            <a:r>
              <a:rPr lang="en-US" dirty="0" smtClean="0"/>
              <a:t>(</a:t>
            </a:r>
            <a:r>
              <a:rPr lang="en-US" i="1" dirty="0" smtClean="0"/>
              <a:t>A</a:t>
            </a:r>
            <a:r>
              <a:rPr lang="en-US" dirty="0" smtClean="0"/>
              <a:t> </a:t>
            </a:r>
            <a:r>
              <a:rPr lang="en-US" i="1" dirty="0" smtClean="0"/>
              <a:t>or</a:t>
            </a:r>
            <a:r>
              <a:rPr lang="en-US" dirty="0" smtClean="0"/>
              <a:t> </a:t>
            </a:r>
            <a:r>
              <a:rPr lang="en-US" i="1" dirty="0" smtClean="0"/>
              <a:t>B</a:t>
            </a:r>
            <a:r>
              <a:rPr lang="en-US" dirty="0" smtClean="0"/>
              <a:t>) = </a:t>
            </a:r>
            <a:r>
              <a:rPr lang="en-US" i="1" dirty="0" smtClean="0"/>
              <a:t>P</a:t>
            </a:r>
            <a:r>
              <a:rPr lang="en-US" dirty="0" smtClean="0"/>
              <a:t>(</a:t>
            </a:r>
            <a:r>
              <a:rPr lang="en-US" i="1" dirty="0" smtClean="0"/>
              <a:t>A</a:t>
            </a:r>
            <a:r>
              <a:rPr lang="en-US" dirty="0" smtClean="0"/>
              <a:t>) + </a:t>
            </a:r>
            <a:r>
              <a:rPr lang="en-US" i="1" dirty="0" smtClean="0"/>
              <a:t>P</a:t>
            </a:r>
            <a:r>
              <a:rPr lang="en-US" dirty="0" smtClean="0"/>
              <a:t>(</a:t>
            </a:r>
            <a:r>
              <a:rPr lang="en-US" i="1" dirty="0" smtClean="0"/>
              <a:t>B</a:t>
            </a:r>
            <a:r>
              <a:rPr lang="en-US" dirty="0" smtClean="0"/>
              <a:t>) − </a:t>
            </a:r>
            <a:r>
              <a:rPr lang="en-US" i="1" dirty="0" smtClean="0"/>
              <a:t>P</a:t>
            </a:r>
            <a:r>
              <a:rPr lang="en-US" dirty="0" smtClean="0"/>
              <a:t>(</a:t>
            </a:r>
            <a:r>
              <a:rPr lang="en-US" i="1" dirty="0" smtClean="0"/>
              <a:t>A</a:t>
            </a:r>
            <a:r>
              <a:rPr lang="en-US" dirty="0" smtClean="0"/>
              <a:t> </a:t>
            </a:r>
            <a:r>
              <a:rPr lang="en-US" i="1" dirty="0" smtClean="0"/>
              <a:t>and</a:t>
            </a:r>
            <a:r>
              <a:rPr lang="en-US" dirty="0" smtClean="0"/>
              <a:t> </a:t>
            </a:r>
            <a:r>
              <a:rPr lang="en-US" i="1" dirty="0" smtClean="0"/>
              <a:t>B</a:t>
            </a:r>
            <a:r>
              <a:rPr lang="en-US" dirty="0" smtClean="0"/>
              <a:t>)</a:t>
            </a:r>
            <a:endParaRPr lang="en-US" dirty="0"/>
          </a:p>
          <a:p>
            <a:pPr marL="0" indent="0">
              <a:buNone/>
            </a:pPr>
            <a:r>
              <a:rPr lang="en-US" i="1" dirty="0"/>
              <a:t>P</a:t>
            </a:r>
            <a:r>
              <a:rPr lang="en-US" dirty="0"/>
              <a:t>(</a:t>
            </a:r>
            <a:r>
              <a:rPr lang="en-US" i="1" dirty="0"/>
              <a:t>A</a:t>
            </a:r>
            <a:r>
              <a:rPr lang="en-US" dirty="0"/>
              <a:t> </a:t>
            </a:r>
            <a:r>
              <a:rPr lang="en-US" i="1" dirty="0"/>
              <a:t>or</a:t>
            </a:r>
            <a:r>
              <a:rPr lang="en-US" dirty="0"/>
              <a:t> </a:t>
            </a:r>
            <a:r>
              <a:rPr lang="en-US" i="1" dirty="0"/>
              <a:t>B</a:t>
            </a:r>
            <a:r>
              <a:rPr lang="en-US" dirty="0" smtClean="0"/>
              <a:t>) ≤ </a:t>
            </a:r>
            <a:r>
              <a:rPr lang="en-US" i="1" dirty="0"/>
              <a:t>P</a:t>
            </a:r>
            <a:r>
              <a:rPr lang="en-US" dirty="0"/>
              <a:t>(</a:t>
            </a:r>
            <a:r>
              <a:rPr lang="en-US" i="1" dirty="0"/>
              <a:t>A</a:t>
            </a:r>
            <a:r>
              <a:rPr lang="en-US" dirty="0"/>
              <a:t>) + </a:t>
            </a:r>
            <a:r>
              <a:rPr lang="en-US" i="1" dirty="0"/>
              <a:t>P</a:t>
            </a:r>
            <a:r>
              <a:rPr lang="en-US" dirty="0"/>
              <a:t>(</a:t>
            </a:r>
            <a:r>
              <a:rPr lang="en-US" i="1" dirty="0"/>
              <a:t>B</a:t>
            </a:r>
            <a:r>
              <a:rPr lang="en-US" dirty="0" smtClean="0"/>
              <a:t>)</a:t>
            </a:r>
            <a:endParaRPr lang="en-US" dirty="0"/>
          </a:p>
        </p:txBody>
      </p:sp>
      <p:pic>
        <p:nvPicPr>
          <p:cNvPr id="17" name="Picture 2" descr="Two of three texts are annotated. The text at the top reads P (at least one Type I Error) lesser than or equal to a times (number of tests). A double headed arrow leads to a text that reads Family-wise error rate. The following text reads so when doing m tests, adjust each error level to a over m. An arrow pointing at a over m reads individual error rate. The text at the bottom reads Equivalently, multiply each P value by m."/>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58932" y="2819400"/>
            <a:ext cx="8226136" cy="2996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7576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Pairwise Student Exams</a:t>
            </a:r>
            <a:endParaRPr lang="en-US" dirty="0"/>
          </a:p>
        </p:txBody>
      </p:sp>
      <p:pic>
        <p:nvPicPr>
          <p:cNvPr id="26" name="Picture 2" descr="A set of command lines and two tables. The first command line reads:&#10;Prompt, mean (Grade tilde Student comma data equals FourExams) &#10;The data presented in the first table is as follows:&#10;Row 1. Adam: 75; Brenda: 91; Cathy: 79; Dave: 83; Emily: 47.&#10;The text beside the table reads: Emily's mean grade is significantly different from the other four:&#10;&#10;The remaining command lines read:&#10;Prompt, Exam Anova equals a o v (Grade tilde Student comma data tilde FourExams) &#10;Prompt, summary (Exam Anova) &#10;The data presented in the second table reads:&#10;Row 1. Student, D f 4, Sum S q 4480, Mean S q 1120.0; F value 9.6; P r greater than F 0.000468.&#10;Row 2. Residuals, D f 15; Sum S q 1750; Mean S q 116.7."/>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49124" y="1447800"/>
            <a:ext cx="8645752" cy="2129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descr="An equation reads L S D equals 2.131 times square root of 116.7 times square root of 1 over 4 plus 1 over 4 equals 16.3. An arrow pointing at the value 2.121 reads t asterisk for a equals 0.05 with 15 d f. An equation at the bottom reads Bonferroni: m equals 10 pairs, use a equals 0.05 over 10 equals 0.005 implies 3.286 times square root is 116.7 times 1 over 4 plus 1 over 4 equals 25.1. An arrow pointing at the value 3.286 reads t asterisk for a equals 0.05 with 15 d f."/>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tretch>
            <a:fillRect/>
          </a:stretch>
        </p:blipFill>
        <p:spPr bwMode="auto">
          <a:xfrm>
            <a:off x="1596939" y="3810000"/>
            <a:ext cx="6030786" cy="2420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2466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3272</TotalTime>
  <Words>502</Words>
  <Application>Microsoft Office PowerPoint</Application>
  <PresentationFormat>On-screen Show (4:3)</PresentationFormat>
  <Paragraphs>69</Paragraphs>
  <Slides>20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ＭＳ Ｐゴシック</vt:lpstr>
      <vt:lpstr>Arial</vt:lpstr>
      <vt:lpstr>Arial Black</vt:lpstr>
      <vt:lpstr>Calibri</vt:lpstr>
      <vt:lpstr>Courier New</vt:lpstr>
      <vt:lpstr>Symbol</vt:lpstr>
      <vt:lpstr>Wingdings</vt:lpstr>
      <vt:lpstr>bergerinvitels3e_lectureslides_ch01_final</vt:lpstr>
      <vt:lpstr>Section 8.2</vt:lpstr>
      <vt:lpstr>Topic 8.2</vt:lpstr>
      <vt:lpstr>Fisher’s LSD</vt:lpstr>
      <vt:lpstr>Problem of Multiplicity (1 of 4)</vt:lpstr>
      <vt:lpstr>Problem of Multiplicity (2 of 4)</vt:lpstr>
      <vt:lpstr>Problem of Multiplicity (3 of 4)</vt:lpstr>
      <vt:lpstr>Problem of Multiplicity (4 of 4)</vt:lpstr>
      <vt:lpstr>The Bonferroni Idea</vt:lpstr>
      <vt:lpstr>Pairwise Student Exams</vt:lpstr>
      <vt:lpstr>Fisher versus Bonferroni</vt:lpstr>
      <vt:lpstr>Bonferroni (Using asbio Package)</vt:lpstr>
      <vt:lpstr>Fisher LSD and Bonferroni</vt:lpstr>
      <vt:lpstr>Other Pairwise Comparisons</vt:lpstr>
      <vt:lpstr>Tukey’s HSD (Honestly Significant Difference)</vt:lpstr>
      <vt:lpstr>HSD for Grades by Students</vt:lpstr>
      <vt:lpstr>Tukey’s HSD for All Pairs</vt:lpstr>
      <vt:lpstr>Plot Tukey HSD Intervals</vt:lpstr>
      <vt:lpstr>HSD for Exam in Two-Way ANOVA (1 of 2)</vt:lpstr>
      <vt:lpstr>HSD for Exam in Two-Way ANOVA (2 of 2)</vt:lpstr>
      <vt:lpstr>Pairwise Inference after ANOVA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8.2</dc:title>
  <dc:creator>Canon</dc:creator>
  <cp:lastModifiedBy>Newton, Andy</cp:lastModifiedBy>
  <cp:revision>624</cp:revision>
  <dcterms:created xsi:type="dcterms:W3CDTF">2015-10-23T14:29:37Z</dcterms:created>
  <dcterms:modified xsi:type="dcterms:W3CDTF">2018-11-14T15:36:09Z</dcterms:modified>
</cp:coreProperties>
</file>